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66" r:id="rId6"/>
    <p:sldId id="259" r:id="rId7"/>
    <p:sldId id="260" r:id="rId8"/>
    <p:sldId id="265" r:id="rId9"/>
    <p:sldId id="258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4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0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0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1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4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5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5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8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47D7-5551-4413-8400-8A6AD3C18729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B43E-03D7-429D-9122-B5CE90E3C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s.stackexchange.com/questions/58141/interpreting-plot-lm" TargetMode="External"/><Relationship Id="rId2" Type="http://schemas.openxmlformats.org/officeDocument/2006/relationships/hyperlink" Target="http://stats.stackexchange.com/questions/52089/what-does-having-constant-variance-in-a-linear-regression-model-mea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mma_distribution" TargetMode="External"/><Relationship Id="rId2" Type="http://schemas.openxmlformats.org/officeDocument/2006/relationships/hyperlink" Target="http://en.wikipedia.org/wiki/Negative_binomial_distribu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Generalized Linear Models II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Distributions, link functions, diagnostics (linearity, homoscedasticity, leverage)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431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9920"/>
            <a:ext cx="7886700" cy="1325563"/>
          </a:xfrm>
        </p:spPr>
        <p:txBody>
          <a:bodyPr/>
          <a:lstStyle/>
          <a:p>
            <a:r>
              <a:rPr lang="en-US" dirty="0" smtClean="0"/>
              <a:t>Leverage (see diagnostic plots &amp; websites on next slide)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66" y="1421439"/>
            <a:ext cx="6598721" cy="5338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92602" y="6164494"/>
            <a:ext cx="1485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Xxx et al 2006</a:t>
            </a:r>
          </a:p>
          <a:p>
            <a:r>
              <a:rPr lang="en-US" dirty="0" err="1" smtClean="0"/>
              <a:t>PLoS</a:t>
            </a:r>
            <a:r>
              <a:rPr lang="en-US" dirty="0" smtClean="0"/>
              <a:t>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4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R: example GLM with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1642"/>
            <a:ext cx="7886700" cy="4351338"/>
          </a:xfrm>
        </p:spPr>
        <p:txBody>
          <a:bodyPr>
            <a:noAutofit/>
          </a:bodyPr>
          <a:lstStyle/>
          <a:p>
            <a:r>
              <a:rPr lang="en-US" sz="1000" dirty="0" smtClean="0"/>
              <a:t>#</a:t>
            </a:r>
            <a:r>
              <a:rPr lang="en-US" sz="1000" dirty="0"/>
              <a:t>read in data</a:t>
            </a:r>
          </a:p>
          <a:p>
            <a:r>
              <a:rPr lang="en-US" sz="1000" dirty="0" err="1"/>
              <a:t>bd</a:t>
            </a:r>
            <a:r>
              <a:rPr lang="en-US" sz="1000" dirty="0"/>
              <a:t>=read.csv("c:/marm/teaching/293qe/bat_lambda.csv</a:t>
            </a:r>
            <a:r>
              <a:rPr lang="en-US" sz="1000" dirty="0" smtClean="0"/>
              <a:t>")</a:t>
            </a:r>
          </a:p>
          <a:p>
            <a:r>
              <a:rPr lang="en-US" sz="1000" dirty="0" err="1" smtClean="0"/>
              <a:t>str</a:t>
            </a:r>
            <a:r>
              <a:rPr lang="en-US" sz="1000" dirty="0" smtClean="0"/>
              <a:t>(</a:t>
            </a:r>
            <a:r>
              <a:rPr lang="en-US" sz="1000" dirty="0" err="1" smtClean="0"/>
              <a:t>bd</a:t>
            </a:r>
            <a:r>
              <a:rPr lang="en-US" sz="1000" dirty="0" smtClean="0"/>
              <a:t>);head(</a:t>
            </a:r>
            <a:r>
              <a:rPr lang="en-US" sz="1000" dirty="0" err="1" smtClean="0"/>
              <a:t>bd</a:t>
            </a:r>
            <a:r>
              <a:rPr lang="en-US" sz="1000" dirty="0" smtClean="0"/>
              <a:t>)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#What not to do- run models blindly!</a:t>
            </a:r>
          </a:p>
          <a:p>
            <a:r>
              <a:rPr lang="en-US" sz="1000" dirty="0"/>
              <a:t>b1=</a:t>
            </a:r>
            <a:r>
              <a:rPr lang="en-US" sz="1000" dirty="0" err="1"/>
              <a:t>glm</a:t>
            </a:r>
            <a:r>
              <a:rPr lang="en-US" sz="1000" dirty="0"/>
              <a:t>(</a:t>
            </a:r>
            <a:r>
              <a:rPr lang="en-US" sz="1000" dirty="0" err="1"/>
              <a:t>Lambda~PreWNS_Pop,family</a:t>
            </a:r>
            <a:r>
              <a:rPr lang="en-US" sz="1000" dirty="0"/>
              <a:t>=</a:t>
            </a:r>
            <a:r>
              <a:rPr lang="en-US" sz="1000" dirty="0" err="1"/>
              <a:t>Gamma,data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);summary(b1)</a:t>
            </a:r>
          </a:p>
          <a:p>
            <a:endParaRPr lang="en-US" sz="1000" dirty="0"/>
          </a:p>
          <a:p>
            <a:r>
              <a:rPr lang="en-US" sz="1000" dirty="0"/>
              <a:t>#What to do - plot data</a:t>
            </a:r>
          </a:p>
          <a:p>
            <a:r>
              <a:rPr lang="en-US" sz="1000" dirty="0"/>
              <a:t>plot(</a:t>
            </a:r>
            <a:r>
              <a:rPr lang="en-US" sz="1000" dirty="0" err="1"/>
              <a:t>Lambda~PreWNS_Pop,data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</a:t>
            </a:r>
          </a:p>
          <a:p>
            <a:r>
              <a:rPr lang="en-US" sz="1000" dirty="0"/>
              <a:t>#What does it suggest would be a good idea?</a:t>
            </a:r>
          </a:p>
          <a:p>
            <a:r>
              <a:rPr lang="en-US" sz="1000" dirty="0" err="1"/>
              <a:t>bd$Lpop</a:t>
            </a:r>
            <a:r>
              <a:rPr lang="en-US" sz="1000" dirty="0"/>
              <a:t>=log(</a:t>
            </a:r>
            <a:r>
              <a:rPr lang="en-US" sz="1000" dirty="0" err="1"/>
              <a:t>bd$PreWNS_Pop</a:t>
            </a:r>
            <a:r>
              <a:rPr lang="en-US" sz="1000" dirty="0"/>
              <a:t>)</a:t>
            </a:r>
          </a:p>
          <a:p>
            <a:r>
              <a:rPr lang="en-US" sz="1000" dirty="0"/>
              <a:t>plot(</a:t>
            </a:r>
            <a:r>
              <a:rPr lang="en-US" sz="1000" dirty="0" err="1"/>
              <a:t>Lambda~Lpop,data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</a:t>
            </a:r>
          </a:p>
          <a:p>
            <a:r>
              <a:rPr lang="en-US" sz="1000" dirty="0"/>
              <a:t>b1=</a:t>
            </a:r>
            <a:r>
              <a:rPr lang="en-US" sz="1000" dirty="0" err="1"/>
              <a:t>glm</a:t>
            </a:r>
            <a:r>
              <a:rPr lang="en-US" sz="1000" dirty="0"/>
              <a:t>(</a:t>
            </a:r>
            <a:r>
              <a:rPr lang="en-US" sz="1000" dirty="0" err="1"/>
              <a:t>Lambda~Lpop,family</a:t>
            </a:r>
            <a:r>
              <a:rPr lang="en-US" sz="1000" dirty="0"/>
              <a:t>=</a:t>
            </a:r>
            <a:r>
              <a:rPr lang="en-US" sz="1000" dirty="0" err="1"/>
              <a:t>Gamma,data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);summary(b1)</a:t>
            </a:r>
          </a:p>
          <a:p>
            <a:r>
              <a:rPr lang="en-US" sz="1000" dirty="0"/>
              <a:t>b2=</a:t>
            </a:r>
            <a:r>
              <a:rPr lang="en-US" sz="1000" dirty="0" err="1"/>
              <a:t>glm</a:t>
            </a:r>
            <a:r>
              <a:rPr lang="en-US" sz="1000" dirty="0"/>
              <a:t>(</a:t>
            </a:r>
            <a:r>
              <a:rPr lang="en-US" sz="1000" dirty="0" err="1"/>
              <a:t>Lambda~Lpop+Species,family</a:t>
            </a:r>
            <a:r>
              <a:rPr lang="en-US" sz="1000" dirty="0"/>
              <a:t>=</a:t>
            </a:r>
            <a:r>
              <a:rPr lang="en-US" sz="1000" dirty="0" err="1"/>
              <a:t>Gamma,data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);summary(b2)</a:t>
            </a:r>
          </a:p>
          <a:p>
            <a:r>
              <a:rPr lang="en-US" sz="1000" dirty="0"/>
              <a:t>b3=</a:t>
            </a:r>
            <a:r>
              <a:rPr lang="en-US" sz="1000" dirty="0" err="1"/>
              <a:t>glm</a:t>
            </a:r>
            <a:r>
              <a:rPr lang="en-US" sz="1000" dirty="0"/>
              <a:t>(</a:t>
            </a:r>
            <a:r>
              <a:rPr lang="en-US" sz="1000" dirty="0" err="1"/>
              <a:t>Lambda~Lpop</a:t>
            </a:r>
            <a:r>
              <a:rPr lang="en-US" sz="1000" dirty="0"/>
              <a:t>*</a:t>
            </a:r>
            <a:r>
              <a:rPr lang="en-US" sz="1000" dirty="0" err="1"/>
              <a:t>Species,family</a:t>
            </a:r>
            <a:r>
              <a:rPr lang="en-US" sz="1000" dirty="0"/>
              <a:t>=</a:t>
            </a:r>
            <a:r>
              <a:rPr lang="en-US" sz="1000" dirty="0" err="1"/>
              <a:t>Gamma,data</a:t>
            </a:r>
            <a:r>
              <a:rPr lang="en-US" sz="1000" dirty="0"/>
              <a:t>=</a:t>
            </a:r>
            <a:r>
              <a:rPr lang="en-US" sz="1000" dirty="0" err="1"/>
              <a:t>bd</a:t>
            </a:r>
            <a:r>
              <a:rPr lang="en-US" sz="1000" dirty="0"/>
              <a:t>);summary(b3)</a:t>
            </a:r>
          </a:p>
          <a:p>
            <a:r>
              <a:rPr lang="en-US" sz="1000" dirty="0" err="1"/>
              <a:t>anova</a:t>
            </a:r>
            <a:r>
              <a:rPr lang="en-US" sz="1000" dirty="0"/>
              <a:t>(b1,b2,b3,test="</a:t>
            </a:r>
            <a:r>
              <a:rPr lang="en-US" sz="1000" dirty="0" err="1"/>
              <a:t>Chisq</a:t>
            </a:r>
            <a:r>
              <a:rPr lang="en-US" sz="1000" dirty="0"/>
              <a:t>")</a:t>
            </a:r>
          </a:p>
          <a:p>
            <a:r>
              <a:rPr lang="en-US" sz="1000" dirty="0"/>
              <a:t>AIC(b1,b2,b3</a:t>
            </a:r>
            <a:r>
              <a:rPr lang="en-US" sz="1000" dirty="0" smtClean="0"/>
              <a:t>)</a:t>
            </a:r>
          </a:p>
          <a:p>
            <a:r>
              <a:rPr lang="en-US" sz="1000" dirty="0"/>
              <a:t>plot(b3)</a:t>
            </a:r>
          </a:p>
          <a:p>
            <a:r>
              <a:rPr lang="en-US" sz="1000" dirty="0">
                <a:hlinkClick r:id="rId2"/>
              </a:rPr>
              <a:t>http://stats.stackexchange.com/questions/52089/what-does-having-constant-variance-in-a-linear-regression-model-mean</a:t>
            </a:r>
            <a:endParaRPr lang="en-US" sz="1000" dirty="0"/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stats.stackexchange.com/questions/58141/interpreting-plot-lm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12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Dichotomous key: picking a distribution for your data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6892" y="236317"/>
            <a:ext cx="240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Discrete or continuous?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013731" y="678109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2541" y="1364764"/>
            <a:ext cx="1895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values: </a:t>
            </a:r>
          </a:p>
          <a:p>
            <a:r>
              <a:rPr lang="en-US" dirty="0" smtClean="0"/>
              <a:t>0/1 or 0,1,2,…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962" y="2678139"/>
            <a:ext cx="1239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Binomial</a:t>
            </a:r>
          </a:p>
          <a:p>
            <a:r>
              <a:rPr lang="en-US" u="sng" dirty="0" smtClean="0"/>
              <a:t>(logistic</a:t>
            </a:r>
          </a:p>
          <a:p>
            <a:r>
              <a:rPr lang="en-US" u="sng" dirty="0" smtClean="0"/>
              <a:t>regression)</a:t>
            </a:r>
            <a:endParaRPr lang="en-US" u="sng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2822" y="1991482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822" y="211649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27805" y="1405860"/>
            <a:ext cx="147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 of data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947" y="1957599"/>
            <a:ext cx="105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sym typeface="Symbol" panose="05050102010706020507" pitchFamily="18" charset="2"/>
              </a:rPr>
              <a:t> to + 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22634" y="208395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0,1,2,…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9409" y="859624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04196" y="837364"/>
            <a:ext cx="125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04140" y="1989772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94887" y="2645607"/>
            <a:ext cx="202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Poisson or Binomial</a:t>
            </a:r>
            <a:endParaRPr lang="en-US" u="sng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464119" y="693521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534336" y="1794564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95654" y="1792854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02844" y="257197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Normal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4923008" y="2601088"/>
            <a:ext cx="1772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Gamma or</a:t>
            </a:r>
          </a:p>
          <a:p>
            <a:r>
              <a:rPr lang="en-US" u="sng" dirty="0" smtClean="0"/>
              <a:t>Inverse-Gaussian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4993879" y="1945615"/>
            <a:ext cx="105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</a:t>
            </a:r>
            <a:r>
              <a:rPr lang="en-US" dirty="0" smtClean="0">
                <a:sym typeface="Symbol" panose="05050102010706020507" pitchFamily="18" charset="2"/>
              </a:rPr>
              <a:t> to + 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354150" y="3014939"/>
            <a:ext cx="5488" cy="344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20918" y="3308293"/>
            <a:ext cx="1564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for </a:t>
            </a:r>
          </a:p>
          <a:p>
            <a:r>
              <a:rPr lang="en-US" dirty="0" err="1" smtClean="0"/>
              <a:t>overdispersion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4334" y="4638790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Poisson ok</a:t>
            </a:r>
            <a:endParaRPr lang="en-US" u="sng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1486334" y="3952133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135" y="3902484"/>
            <a:ext cx="1918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</a:t>
            </a:r>
            <a:r>
              <a:rPr lang="en-US" dirty="0" smtClean="0"/>
              <a:t>. deviance ~=</a:t>
            </a:r>
          </a:p>
          <a:p>
            <a:r>
              <a:rPr lang="en-US" dirty="0" err="1" smtClean="0"/>
              <a:t>Resid</a:t>
            </a:r>
            <a:r>
              <a:rPr lang="en-US" dirty="0" smtClean="0"/>
              <a:t>. </a:t>
            </a:r>
            <a:r>
              <a:rPr lang="en-US" dirty="0" err="1" smtClean="0"/>
              <a:t>df</a:t>
            </a:r>
            <a:r>
              <a:rPr lang="en-US" dirty="0" smtClean="0"/>
              <a:t> (~</a:t>
            </a:r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baseline="-25000" dirty="0" smtClean="0">
                <a:sym typeface="Symbol" panose="05050102010706020507" pitchFamily="18" charset="2"/>
              </a:rPr>
              <a:t>n-p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347652" y="3950423"/>
            <a:ext cx="873304" cy="75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37708" y="4606258"/>
            <a:ext cx="3582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Compare fit w/ quasi-</a:t>
            </a:r>
            <a:r>
              <a:rPr lang="en-US" u="sng" dirty="0" err="1" smtClean="0"/>
              <a:t>poisson</a:t>
            </a:r>
            <a:r>
              <a:rPr lang="en-US" u="sng" dirty="0" smtClean="0"/>
              <a:t> or</a:t>
            </a:r>
          </a:p>
          <a:p>
            <a:r>
              <a:rPr lang="en-US" u="sng" dirty="0" smtClean="0"/>
              <a:t>Quasi-binomial or negative binomial</a:t>
            </a:r>
            <a:endParaRPr lang="en-US" u="sng" dirty="0"/>
          </a:p>
        </p:txBody>
      </p:sp>
      <p:sp>
        <p:nvSpPr>
          <p:cNvPr id="36" name="TextBox 35"/>
          <p:cNvSpPr txBox="1"/>
          <p:nvPr/>
        </p:nvSpPr>
        <p:spPr>
          <a:xfrm>
            <a:off x="2923013" y="3952144"/>
            <a:ext cx="1918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</a:t>
            </a:r>
            <a:r>
              <a:rPr lang="en-US" dirty="0" smtClean="0"/>
              <a:t>. deviance &gt;&gt;</a:t>
            </a:r>
          </a:p>
          <a:p>
            <a:r>
              <a:rPr lang="en-US" dirty="0" err="1" smtClean="0"/>
              <a:t>Resid</a:t>
            </a:r>
            <a:r>
              <a:rPr lang="en-US" dirty="0" smtClean="0"/>
              <a:t>. </a:t>
            </a:r>
            <a:r>
              <a:rPr lang="en-US" dirty="0" err="1" smtClean="0"/>
              <a:t>df</a:t>
            </a:r>
            <a:r>
              <a:rPr lang="en-US" dirty="0" smtClean="0"/>
              <a:t> (~</a:t>
            </a:r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baseline="-25000" dirty="0" smtClean="0">
                <a:sym typeface="Symbol" panose="05050102010706020507" pitchFamily="18" charset="2"/>
              </a:rPr>
              <a:t>n-p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510042" y="2931035"/>
            <a:ext cx="0" cy="344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54215" y="3224389"/>
            <a:ext cx="200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residuals for </a:t>
            </a:r>
          </a:p>
          <a:p>
            <a:r>
              <a:rPr lang="en-US" dirty="0" smtClean="0"/>
              <a:t>normality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854192" y="3186175"/>
            <a:ext cx="0" cy="344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90146" y="3428159"/>
            <a:ext cx="1390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</a:t>
            </a:r>
            <a:r>
              <a:rPr lang="en-US" dirty="0" err="1" smtClean="0"/>
              <a:t>s.dev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residuals for </a:t>
            </a:r>
          </a:p>
          <a:p>
            <a:r>
              <a:rPr lang="en-US" dirty="0" smtClean="0"/>
              <a:t>normality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979561" y="4906295"/>
            <a:ext cx="29056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If </a:t>
            </a:r>
            <a:r>
              <a:rPr lang="en-US" b="1" u="sng" dirty="0" smtClean="0"/>
              <a:t>distributional </a:t>
            </a:r>
            <a:r>
              <a:rPr lang="en-US" b="1" u="sng" dirty="0" smtClean="0"/>
              <a:t>checks fail</a:t>
            </a:r>
          </a:p>
          <a:p>
            <a:r>
              <a:rPr lang="en-US" b="1" u="sng" dirty="0" smtClean="0"/>
              <a:t>examine the data/residuals </a:t>
            </a:r>
          </a:p>
          <a:p>
            <a:r>
              <a:rPr lang="en-US" b="1" u="sng" dirty="0" smtClean="0"/>
              <a:t>and try to determine source </a:t>
            </a:r>
          </a:p>
          <a:p>
            <a:r>
              <a:rPr lang="en-US" b="1" u="sng" dirty="0" smtClean="0"/>
              <a:t>of deviance!  Bimodality? </a:t>
            </a:r>
          </a:p>
          <a:p>
            <a:r>
              <a:rPr lang="en-US" b="1" u="sng" dirty="0" smtClean="0"/>
              <a:t>Linearity? Fat tails?  Excess </a:t>
            </a:r>
          </a:p>
          <a:p>
            <a:r>
              <a:rPr lang="en-US" b="1" u="sng" dirty="0" smtClean="0"/>
              <a:t>zeros?</a:t>
            </a:r>
            <a:endParaRPr lang="en-US" b="1" u="sng" dirty="0" smtClean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564786" y="5181073"/>
            <a:ext cx="5488" cy="344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510315" y="5474427"/>
            <a:ext cx="2592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Check </a:t>
            </a:r>
            <a:r>
              <a:rPr lang="en-US" u="sng" dirty="0" err="1" smtClean="0"/>
              <a:t>Resid</a:t>
            </a:r>
            <a:r>
              <a:rPr lang="en-US" u="sng" dirty="0" smtClean="0"/>
              <a:t>. deviance =</a:t>
            </a:r>
          </a:p>
          <a:p>
            <a:r>
              <a:rPr lang="en-US" u="sng" dirty="0" err="1" smtClean="0"/>
              <a:t>Resid</a:t>
            </a:r>
            <a:r>
              <a:rPr lang="en-US" u="sng" dirty="0" smtClean="0"/>
              <a:t>. </a:t>
            </a:r>
            <a:r>
              <a:rPr lang="en-US" u="sng" dirty="0" err="1" smtClean="0"/>
              <a:t>df</a:t>
            </a:r>
            <a:r>
              <a:rPr lang="en-US" u="sng" dirty="0" smtClean="0"/>
              <a:t> (~</a:t>
            </a:r>
            <a:r>
              <a:rPr lang="en-US" u="sng" dirty="0" smtClean="0">
                <a:sym typeface="Symbol" panose="05050102010706020507" pitchFamily="18" charset="2"/>
              </a:rPr>
              <a:t></a:t>
            </a:r>
            <a:r>
              <a:rPr lang="en-US" u="sng" baseline="-25000" dirty="0" smtClean="0">
                <a:sym typeface="Symbol" panose="05050102010706020507" pitchFamily="18" charset="2"/>
              </a:rPr>
              <a:t>n-p</a:t>
            </a:r>
            <a:r>
              <a:rPr lang="en-US" u="sng" dirty="0" smtClean="0">
                <a:sym typeface="Symbol" panose="05050102010706020507" pitchFamily="18" charset="2"/>
              </a:rPr>
              <a:t>) </a:t>
            </a:r>
            <a:r>
              <a:rPr lang="en-US" u="sng" dirty="0" smtClean="0">
                <a:sym typeface="Symbol" panose="05050102010706020507" pitchFamily="18" charset="2"/>
              </a:rPr>
              <a:t>again and</a:t>
            </a:r>
          </a:p>
          <a:p>
            <a:r>
              <a:rPr lang="en-US" u="sng" dirty="0" smtClean="0">
                <a:sym typeface="Symbol" panose="05050102010706020507" pitchFamily="18" charset="2"/>
              </a:rPr>
              <a:t>compare </a:t>
            </a:r>
            <a:r>
              <a:rPr lang="en-US" u="sng" dirty="0" err="1" smtClean="0">
                <a:sym typeface="Symbol" panose="05050102010706020507" pitchFamily="18" charset="2"/>
              </a:rPr>
              <a:t>s.dev</a:t>
            </a:r>
            <a:r>
              <a:rPr lang="en-US" u="sng" dirty="0" smtClean="0">
                <a:sym typeface="Symbol" panose="05050102010706020507" pitchFamily="18" charset="2"/>
              </a:rPr>
              <a:t>. </a:t>
            </a:r>
            <a:r>
              <a:rPr lang="en-US" u="sng" dirty="0" err="1" smtClean="0">
                <a:sym typeface="Symbol" panose="05050102010706020507" pitchFamily="18" charset="2"/>
              </a:rPr>
              <a:t>resids</a:t>
            </a:r>
            <a:r>
              <a:rPr lang="en-US" u="sng" dirty="0" smtClean="0">
                <a:sym typeface="Symbol" panose="05050102010706020507" pitchFamily="18" charset="2"/>
              </a:rPr>
              <a:t> to</a:t>
            </a:r>
          </a:p>
          <a:p>
            <a:r>
              <a:rPr lang="en-US" u="sng" dirty="0" smtClean="0">
                <a:sym typeface="Symbol" panose="05050102010706020507" pitchFamily="18" charset="2"/>
              </a:rPr>
              <a:t>normality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6211115" y="30837"/>
            <a:ext cx="28773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Common distributions</a:t>
            </a:r>
          </a:p>
          <a:p>
            <a:r>
              <a:rPr lang="en-US" i="1" dirty="0" smtClean="0"/>
              <a:t>(But see next slide for others</a:t>
            </a:r>
          </a:p>
          <a:p>
            <a:r>
              <a:rPr lang="en-US" i="1" dirty="0" smtClean="0"/>
              <a:t>And additional details)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290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2341" y="43964"/>
            <a:ext cx="1702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values: </a:t>
            </a:r>
          </a:p>
          <a:p>
            <a:r>
              <a:rPr lang="en-US" dirty="0" smtClean="0"/>
              <a:t>0/1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362" y="227039"/>
            <a:ext cx="545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Bernoulli		(</a:t>
            </a:r>
            <a:r>
              <a:rPr lang="en-US" dirty="0" err="1" smtClean="0"/>
              <a:t>successs</a:t>
            </a:r>
            <a:r>
              <a:rPr lang="en-US" dirty="0" smtClean="0"/>
              <a:t>/failure, logistic </a:t>
            </a:r>
            <a:r>
              <a:rPr lang="en-US" dirty="0" err="1" smtClean="0"/>
              <a:t>regresion</a:t>
            </a:r>
            <a:r>
              <a:rPr lang="en-US" dirty="0" smtClean="0"/>
              <a:t>?)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1747" y="5831099"/>
            <a:ext cx="1056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smtClean="0">
                <a:sym typeface="Symbol" panose="05050102010706020507" pitchFamily="18" charset="2"/>
              </a:rPr>
              <a:t> to + 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5009" y="313524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Discrete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9496" y="3351964"/>
            <a:ext cx="125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03087" y="1604207"/>
            <a:ext cx="4779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 	(# trials to 1</a:t>
            </a:r>
            <a:r>
              <a:rPr lang="en-US" baseline="30000" dirty="0" smtClean="0"/>
              <a:t>st</a:t>
            </a:r>
            <a:r>
              <a:rPr lang="en-US" dirty="0" smtClean="0"/>
              <a:t> success)</a:t>
            </a:r>
          </a:p>
          <a:p>
            <a:r>
              <a:rPr lang="en-US" dirty="0" smtClean="0"/>
              <a:t>Poisson 		(#successes in large # trials)</a:t>
            </a:r>
          </a:p>
          <a:p>
            <a:r>
              <a:rPr lang="en-US" dirty="0" smtClean="0"/>
              <a:t>Negative Binomial 	(#trials to n</a:t>
            </a:r>
            <a:r>
              <a:rPr lang="en-US" baseline="30000" dirty="0" smtClean="0"/>
              <a:t>th</a:t>
            </a:r>
            <a:r>
              <a:rPr lang="en-US" dirty="0" smtClean="0"/>
              <a:t> success </a:t>
            </a:r>
          </a:p>
          <a:p>
            <a:r>
              <a:rPr lang="en-US" dirty="0" smtClean="0"/>
              <a:t>		     or over-dispersed Poisson)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27608" y="4556888"/>
            <a:ext cx="3886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Exponential	(time to 1</a:t>
            </a:r>
            <a:r>
              <a:rPr lang="en-US" baseline="30000" dirty="0" smtClean="0"/>
              <a:t>st</a:t>
            </a:r>
            <a:r>
              <a:rPr lang="en-US" dirty="0" smtClean="0"/>
              <a:t> success)</a:t>
            </a:r>
          </a:p>
          <a:p>
            <a:r>
              <a:rPr lang="en-US" dirty="0" smtClean="0"/>
              <a:t>Gamma		(time to n</a:t>
            </a:r>
            <a:r>
              <a:rPr lang="en-US" baseline="30000" dirty="0" smtClean="0"/>
              <a:t>th</a:t>
            </a:r>
            <a:r>
              <a:rPr lang="en-US" dirty="0" smtClean="0"/>
              <a:t> success)</a:t>
            </a:r>
          </a:p>
          <a:p>
            <a:r>
              <a:rPr lang="en-US" dirty="0" smtClean="0"/>
              <a:t>Inverse-Gaussian	( 1/x is normal)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26779" y="4523715"/>
            <a:ext cx="105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&gt;0</a:t>
            </a:r>
            <a:r>
              <a:rPr lang="en-US" dirty="0" smtClean="0">
                <a:sym typeface="Symbol" panose="05050102010706020507" pitchFamily="18" charset="2"/>
              </a:rPr>
              <a:t> to + 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72341" y="1580664"/>
            <a:ext cx="157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0,1,2,… infinity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27608" y="581418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632200" y="769035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Binomial 		(# successes in fixed # trials)</a:t>
            </a:r>
          </a:p>
          <a:p>
            <a:r>
              <a:rPr lang="en-US" dirty="0" smtClean="0"/>
              <a:t>Multinomial	(more than 2 categories, fixed # trials)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72341" y="742464"/>
            <a:ext cx="1897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0,1,2,… N (known)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6779" y="3761715"/>
            <a:ext cx="72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r>
              <a:rPr lang="en-US" dirty="0" smtClean="0">
                <a:sym typeface="Symbol" panose="05050102010706020507" pitchFamily="18" charset="2"/>
              </a:rPr>
              <a:t> to 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627608" y="3782188"/>
            <a:ext cx="485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		(fraction of total, proportions)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009" y="6431625"/>
            <a:ext cx="603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out Wikipedia pages for each distribution for more info!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sample sizes get large, many distributions converge on the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See, e.g.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en.wikipedia.org/wiki/Negative_binomial_distribution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en.wikipedia.org/wiki/Gamma_distribution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6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partner</a:t>
            </a:r>
          </a:p>
          <a:p>
            <a:r>
              <a:rPr lang="en-US" dirty="0" smtClean="0"/>
              <a:t>Describe a real dataset to your partner</a:t>
            </a:r>
          </a:p>
          <a:p>
            <a:r>
              <a:rPr lang="en-US" dirty="0" smtClean="0"/>
              <a:t>Partner </a:t>
            </a:r>
            <a:r>
              <a:rPr lang="en-US" dirty="0"/>
              <a:t>picks </a:t>
            </a:r>
            <a:r>
              <a:rPr lang="en-US" dirty="0" smtClean="0"/>
              <a:t>a potentially appropriate distribution</a:t>
            </a:r>
          </a:p>
          <a:p>
            <a:r>
              <a:rPr lang="en-US" dirty="0" smtClean="0"/>
              <a:t>Switch roles</a:t>
            </a:r>
          </a:p>
          <a:p>
            <a:r>
              <a:rPr lang="en-US" dirty="0" smtClean="0"/>
              <a:t>Repeat!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19074"/>
            <a:ext cx="7886700" cy="1325563"/>
          </a:xfrm>
        </p:spPr>
        <p:txBody>
          <a:bodyPr/>
          <a:lstStyle/>
          <a:p>
            <a:r>
              <a:rPr lang="en-US" dirty="0" smtClean="0"/>
              <a:t>Link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71525"/>
            <a:ext cx="7886700" cy="4351338"/>
          </a:xfrm>
        </p:spPr>
        <p:txBody>
          <a:bodyPr/>
          <a:lstStyle/>
          <a:p>
            <a:r>
              <a:rPr lang="en-US" dirty="0" smtClean="0"/>
              <a:t>Enforce appropriate range for expected response</a:t>
            </a:r>
          </a:p>
          <a:p>
            <a:pPr lvl="1"/>
            <a:r>
              <a:rPr lang="en-US" dirty="0" smtClean="0"/>
              <a:t>(e.g. 0,1 for ‘probability of success’, &gt;0 for counts, etc)</a:t>
            </a:r>
          </a:p>
          <a:p>
            <a:r>
              <a:rPr lang="en-US" dirty="0" err="1" smtClean="0"/>
              <a:t>Linearize</a:t>
            </a:r>
            <a:r>
              <a:rPr lang="en-US" dirty="0" smtClean="0"/>
              <a:t> relationship between expected response and predictors</a:t>
            </a:r>
          </a:p>
          <a:p>
            <a:pPr lvl="1">
              <a:buNone/>
            </a:pPr>
            <a:r>
              <a:rPr lang="en-US" dirty="0" smtClean="0"/>
              <a:t>	G(E(y)) = b</a:t>
            </a:r>
            <a:r>
              <a:rPr lang="en-US" baseline="-25000" dirty="0" smtClean="0"/>
              <a:t>0</a:t>
            </a:r>
            <a:r>
              <a:rPr lang="en-US" dirty="0" smtClean="0"/>
              <a:t> + b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 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+ etc</a:t>
            </a:r>
          </a:p>
          <a:p>
            <a:r>
              <a:rPr lang="en-US" dirty="0" smtClean="0"/>
              <a:t>Be careful to interpret coefficients properly given a link function!</a:t>
            </a:r>
          </a:p>
          <a:p>
            <a:pPr lvl="1">
              <a:buNone/>
            </a:pPr>
            <a:r>
              <a:rPr lang="en-US" dirty="0" smtClean="0"/>
              <a:t>	E(y) =G</a:t>
            </a:r>
            <a:r>
              <a:rPr lang="en-US" baseline="30000" dirty="0" smtClean="0"/>
              <a:t>-1</a:t>
            </a:r>
            <a:r>
              <a:rPr lang="en-US" dirty="0" smtClean="0"/>
              <a:t>( b</a:t>
            </a:r>
            <a:r>
              <a:rPr lang="en-US" baseline="-25000" dirty="0" smtClean="0"/>
              <a:t>0</a:t>
            </a:r>
            <a:r>
              <a:rPr lang="en-US" dirty="0" smtClean="0"/>
              <a:t> + b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 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+ etc)</a:t>
            </a:r>
          </a:p>
          <a:p>
            <a:r>
              <a:rPr lang="en-US" dirty="0" smtClean="0"/>
              <a:t>E.g.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75149" y="4830780"/>
          <a:ext cx="2076451" cy="439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49" y="4830780"/>
                        <a:ext cx="2076451" cy="439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75151" y="5258170"/>
          <a:ext cx="2317750" cy="74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307880" imgH="419040" progId="Equation.3">
                  <p:embed/>
                </p:oleObj>
              </mc:Choice>
              <mc:Fallback>
                <p:oleObj name="Equation" r:id="rId5" imgW="13078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1" y="5258170"/>
                        <a:ext cx="2317750" cy="742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1800" y="4356100"/>
            <a:ext cx="36290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	Constraint	Inverse</a:t>
            </a:r>
          </a:p>
          <a:p>
            <a:endParaRPr lang="en-US" dirty="0" smtClean="0"/>
          </a:p>
          <a:p>
            <a:r>
              <a:rPr lang="en-US" dirty="0" smtClean="0"/>
              <a:t>Log	E(y)&gt;0</a:t>
            </a:r>
          </a:p>
          <a:p>
            <a:endParaRPr lang="en-US" dirty="0" smtClean="0"/>
          </a:p>
          <a:p>
            <a:r>
              <a:rPr lang="en-US" dirty="0" err="1" smtClean="0"/>
              <a:t>Logit</a:t>
            </a:r>
            <a:r>
              <a:rPr lang="en-US" dirty="0" smtClean="0"/>
              <a:t>	E(y) in (0,1)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1542" y="6215865"/>
            <a:ext cx="436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Table 15.1 in GLM chapter for lots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1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link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99" y="1593424"/>
            <a:ext cx="7264401" cy="498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2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problems for count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vs. </a:t>
            </a:r>
            <a:r>
              <a:rPr lang="en-US" dirty="0" err="1" smtClean="0"/>
              <a:t>poisson</a:t>
            </a:r>
            <a:endParaRPr lang="en-US" dirty="0" smtClean="0"/>
          </a:p>
          <a:p>
            <a:pPr lvl="1"/>
            <a:r>
              <a:rPr lang="en-US" dirty="0"/>
              <a:t>http://personal.maths.surrey.ac.uk/st/J.Deane/Teach/se202/poiss_bin.html</a:t>
            </a:r>
          </a:p>
        </p:txBody>
      </p:sp>
    </p:spTree>
    <p:extLst>
      <p:ext uri="{BB962C8B-B14F-4D97-AF65-F5344CB8AC3E}">
        <p14:creationId xmlns:p14="http://schemas.microsoft.com/office/powerpoint/2010/main" val="422398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422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Equation</vt:lpstr>
      <vt:lpstr>Generalized Linear Models II</vt:lpstr>
      <vt:lpstr>Dichotomous key: picking a distribution for your data</vt:lpstr>
      <vt:lpstr>PowerPoint Presentation</vt:lpstr>
      <vt:lpstr>PowerPoint Presentation</vt:lpstr>
      <vt:lpstr>As sample sizes get large, many distributions converge on the normal distribution</vt:lpstr>
      <vt:lpstr>Group exercise</vt:lpstr>
      <vt:lpstr>Link Functions</vt:lpstr>
      <vt:lpstr>Canonical link functions</vt:lpstr>
      <vt:lpstr>Sample problems for count data</vt:lpstr>
      <vt:lpstr>Leverage (see diagnostic plots &amp; websites on next slide)</vt:lpstr>
      <vt:lpstr>R: example GLM with data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exercise – pick dataset type, partner picks distribution</dc:title>
  <dc:creator>Marm</dc:creator>
  <cp:lastModifiedBy>Marm</cp:lastModifiedBy>
  <cp:revision>35</cp:revision>
  <dcterms:created xsi:type="dcterms:W3CDTF">2015-04-13T19:47:46Z</dcterms:created>
  <dcterms:modified xsi:type="dcterms:W3CDTF">2015-04-15T01:00:54Z</dcterms:modified>
</cp:coreProperties>
</file>